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5" r:id="rId2"/>
    <p:sldId id="286"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287" r:id="rId50"/>
    <p:sldId id="288" r:id="rId51"/>
    <p:sldId id="289" r:id="rId52"/>
    <p:sldId id="290" r:id="rId53"/>
    <p:sldId id="291" r:id="rId54"/>
    <p:sldId id="299" r:id="rId55"/>
    <p:sldId id="292" r:id="rId56"/>
    <p:sldId id="293" r:id="rId57"/>
    <p:sldId id="294" r:id="rId58"/>
    <p:sldId id="295" r:id="rId59"/>
    <p:sldId id="296" r:id="rId60"/>
    <p:sldId id="297" r:id="rId61"/>
    <p:sldId id="298" r:id="rId62"/>
    <p:sldId id="300" r:id="rId63"/>
    <p:sldId id="301" r:id="rId64"/>
    <p:sldId id="302" r:id="rId65"/>
    <p:sldId id="303" r:id="rId66"/>
    <p:sldId id="30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69"/>
    <p:restoredTop sz="94665"/>
  </p:normalViewPr>
  <p:slideViewPr>
    <p:cSldViewPr snapToGrid="0" snapToObjects="1">
      <p:cViewPr varScale="1">
        <p:scale>
          <a:sx n="103" d="100"/>
          <a:sy n="103" d="100"/>
        </p:scale>
        <p:origin x="-128" y="-2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90636E-219D-C049-8313-ABC9CEE0AE3B}" type="datetimeFigureOut">
              <a:rPr lang="en-US" smtClean="0"/>
              <a:t>3/26/19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4476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0636E-219D-C049-8313-ABC9CEE0AE3B}" type="datetimeFigureOut">
              <a:rPr lang="en-US" smtClean="0"/>
              <a:t>3/26/19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60138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0636E-219D-C049-8313-ABC9CEE0AE3B}" type="datetimeFigureOut">
              <a:rPr lang="en-US" smtClean="0"/>
              <a:t>3/26/19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48691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2800">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atin typeface="Arial" charset="0"/>
                <a:ea typeface="Arial" charset="0"/>
                <a:cs typeface="Arial" charset="0"/>
              </a:defRPr>
            </a:lvl1pPr>
            <a:lvl2pPr>
              <a:defRPr sz="2000">
                <a:latin typeface="Arial" charset="0"/>
                <a:ea typeface="Arial" charset="0"/>
                <a:cs typeface="Arial"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F90636E-219D-C049-8313-ABC9CEE0AE3B}" type="datetimeFigureOut">
              <a:rPr lang="en-US" smtClean="0"/>
              <a:t>3/26/19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205631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90636E-219D-C049-8313-ABC9CEE0AE3B}" type="datetimeFigureOut">
              <a:rPr lang="en-US" smtClean="0"/>
              <a:t>3/26/19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10629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90636E-219D-C049-8313-ABC9CEE0AE3B}" type="datetimeFigureOut">
              <a:rPr lang="en-US" smtClean="0"/>
              <a:t>3/26/19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59043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0636E-219D-C049-8313-ABC9CEE0AE3B}" type="datetimeFigureOut">
              <a:rPr lang="en-US" smtClean="0"/>
              <a:t>3/26/19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99683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90636E-219D-C049-8313-ABC9CEE0AE3B}" type="datetimeFigureOut">
              <a:rPr lang="en-US" smtClean="0"/>
              <a:t>3/26/19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99490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0636E-219D-C049-8313-ABC9CEE0AE3B}" type="datetimeFigureOut">
              <a:rPr lang="en-US" smtClean="0"/>
              <a:t>3/26/19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91669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90636E-219D-C049-8313-ABC9CEE0AE3B}" type="datetimeFigureOut">
              <a:rPr lang="en-US" smtClean="0"/>
              <a:t>3/26/19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168690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90636E-219D-C049-8313-ABC9CEE0AE3B}" type="datetimeFigureOut">
              <a:rPr lang="en-US" smtClean="0"/>
              <a:t>3/26/19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7FBCC-306A-634E-91AF-B1A25D691170}" type="slidenum">
              <a:rPr lang="en-US" smtClean="0"/>
              <a:t>‹#›</a:t>
            </a:fld>
            <a:endParaRPr lang="en-US"/>
          </a:p>
        </p:txBody>
      </p:sp>
    </p:spTree>
    <p:extLst>
      <p:ext uri="{BB962C8B-B14F-4D97-AF65-F5344CB8AC3E}">
        <p14:creationId xmlns:p14="http://schemas.microsoft.com/office/powerpoint/2010/main" val="6542344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0636E-219D-C049-8313-ABC9CEE0AE3B}" type="datetimeFigureOut">
              <a:rPr lang="en-US" smtClean="0"/>
              <a:t>3/26/19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7FBCC-306A-634E-91AF-B1A25D691170}" type="slidenum">
              <a:rPr lang="en-US" smtClean="0"/>
              <a:t>‹#›</a:t>
            </a:fld>
            <a:endParaRPr lang="en-US"/>
          </a:p>
        </p:txBody>
      </p:sp>
    </p:spTree>
    <p:extLst>
      <p:ext uri="{BB962C8B-B14F-4D97-AF65-F5344CB8AC3E}">
        <p14:creationId xmlns:p14="http://schemas.microsoft.com/office/powerpoint/2010/main" val="256577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chstudio.cn/" TargetMode="External"/><Relationship Id="rId3" Type="http://schemas.openxmlformats.org/officeDocument/2006/relationships/image" Target="../media/image1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partmentofarchitecture.co.th/" TargetMode="Externa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iordesign.net/award/3-best-of-year-awards-winners-2017/"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teriorzine.com/2017/11/30/50-small-studio-apartment-design-ideas/" TargetMode="External"/><Relationship Id="rId3"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lnSpc>
                <a:spcPct val="100000"/>
              </a:lnSpc>
              <a:spcBef>
                <a:spcPts val="0"/>
              </a:spcBef>
            </a:pPr>
            <a:r>
              <a:rPr lang="en-US" sz="1800" b="1" dirty="0"/>
              <a:t>ART 2620, Interior Architecture Studio II</a:t>
            </a:r>
            <a:br>
              <a:rPr lang="en-US" sz="1800" b="1" dirty="0"/>
            </a:br>
            <a:r>
              <a:rPr lang="en-US" sz="1800" dirty="0"/>
              <a:t>Spring Semester:  Second Half 2019</a:t>
            </a:r>
            <a:br>
              <a:rPr lang="en-US" sz="1800" dirty="0"/>
            </a:br>
            <a:r>
              <a:rPr lang="en-US" sz="1800" dirty="0"/>
              <a:t>Grover Center W327</a:t>
            </a:r>
            <a:br>
              <a:rPr lang="en-US" sz="1800" dirty="0"/>
            </a:br>
            <a:r>
              <a:rPr lang="en-US" sz="1800" dirty="0"/>
              <a:t>Tuesday &amp; Thursday 1:30 – 4:</a:t>
            </a:r>
            <a:r>
              <a:rPr lang="en-US" sz="1800" dirty="0" smtClean="0"/>
              <a:t>20PM</a:t>
            </a:r>
            <a:endParaRPr lang="en-US" sz="1800" dirty="0"/>
          </a:p>
        </p:txBody>
      </p:sp>
      <p:sp>
        <p:nvSpPr>
          <p:cNvPr id="3" name="Content Placeholder 2"/>
          <p:cNvSpPr>
            <a:spLocks noGrp="1"/>
          </p:cNvSpPr>
          <p:nvPr>
            <p:ph idx="1"/>
          </p:nvPr>
        </p:nvSpPr>
        <p:spPr/>
        <p:txBody>
          <a:bodyPr>
            <a:normAutofit/>
          </a:bodyPr>
          <a:lstStyle/>
          <a:p>
            <a:pPr marL="0" indent="0" algn="ctr">
              <a:buNone/>
            </a:pPr>
            <a:r>
              <a:rPr lang="en-US" sz="2000" dirty="0"/>
              <a:t> </a:t>
            </a:r>
          </a:p>
          <a:p>
            <a:pPr marL="0" indent="0" algn="ctr">
              <a:spcBef>
                <a:spcPts val="0"/>
              </a:spcBef>
              <a:buNone/>
            </a:pPr>
            <a:r>
              <a:rPr lang="en-US" sz="2000" b="1" dirty="0"/>
              <a:t>Matthew Ziff</a:t>
            </a:r>
            <a:r>
              <a:rPr lang="en-US" sz="2000" dirty="0"/>
              <a:t>, </a:t>
            </a:r>
            <a:r>
              <a:rPr lang="en-US" sz="1600" dirty="0" err="1"/>
              <a:t>M.Arch</a:t>
            </a:r>
            <a:r>
              <a:rPr lang="en-US" sz="1600" dirty="0"/>
              <a:t>, Associate Professor, Interior Architecture </a:t>
            </a:r>
            <a:r>
              <a:rPr lang="en-US" sz="1600" dirty="0" smtClean="0"/>
              <a:t>Chair</a:t>
            </a:r>
          </a:p>
          <a:p>
            <a:pPr marL="0" indent="0" algn="ctr">
              <a:spcBef>
                <a:spcPts val="0"/>
              </a:spcBef>
              <a:buNone/>
            </a:pPr>
            <a:r>
              <a:rPr lang="en-US" sz="1600" dirty="0" smtClean="0"/>
              <a:t>Architect, NCIDQ</a:t>
            </a:r>
            <a:endParaRPr lang="en-US" sz="1600" dirty="0"/>
          </a:p>
          <a:p>
            <a:pPr marL="0" indent="0" algn="ctr">
              <a:spcBef>
                <a:spcPts val="0"/>
              </a:spcBef>
              <a:buNone/>
            </a:pPr>
            <a:r>
              <a:rPr lang="en-US" sz="1600" dirty="0"/>
              <a:t>Grover </a:t>
            </a:r>
            <a:r>
              <a:rPr lang="en-US" sz="1600" dirty="0" smtClean="0"/>
              <a:t>Center W325</a:t>
            </a:r>
            <a:endParaRPr lang="en-US" sz="1600" dirty="0"/>
          </a:p>
          <a:p>
            <a:pPr marL="0" indent="0" algn="ctr">
              <a:spcBef>
                <a:spcPts val="0"/>
              </a:spcBef>
              <a:buNone/>
            </a:pPr>
            <a:r>
              <a:rPr lang="en-US" sz="1600" dirty="0"/>
              <a:t>740-593-2869</a:t>
            </a:r>
          </a:p>
          <a:p>
            <a:pPr marL="0" indent="0" algn="ctr">
              <a:spcBef>
                <a:spcPts val="0"/>
              </a:spcBef>
              <a:buNone/>
            </a:pPr>
            <a:r>
              <a:rPr lang="en-US" sz="1600" dirty="0" err="1"/>
              <a:t>ziff@ohio.edu</a:t>
            </a:r>
            <a:endParaRPr lang="en-US" sz="1600" dirty="0"/>
          </a:p>
          <a:p>
            <a:pPr marL="0" indent="0" algn="ctr">
              <a:spcBef>
                <a:spcPts val="0"/>
              </a:spcBef>
              <a:buNone/>
            </a:pPr>
            <a:r>
              <a:rPr lang="en-US" sz="1600" dirty="0"/>
              <a:t>Office hours: TTH: 12:00 - 1:00 MW: 1:00 - 2:00    </a:t>
            </a:r>
            <a:endParaRPr lang="en-US" sz="1600" dirty="0" smtClean="0"/>
          </a:p>
          <a:p>
            <a:pPr marL="0" indent="0" algn="ctr">
              <a:spcBef>
                <a:spcPts val="0"/>
              </a:spcBef>
              <a:buNone/>
            </a:pPr>
            <a:endParaRPr lang="en-US" sz="1600" dirty="0" smtClean="0"/>
          </a:p>
          <a:p>
            <a:pPr marL="0" indent="0" algn="ctr">
              <a:spcBef>
                <a:spcPts val="0"/>
              </a:spcBef>
              <a:buNone/>
            </a:pPr>
            <a:endParaRPr lang="en-US" sz="1600" dirty="0"/>
          </a:p>
          <a:p>
            <a:pPr marL="0" indent="0" algn="ctr">
              <a:spcBef>
                <a:spcPts val="0"/>
              </a:spcBef>
              <a:buNone/>
            </a:pPr>
            <a:r>
              <a:rPr lang="en-US" u="sng" dirty="0" smtClean="0"/>
              <a:t>Design Project:  A </a:t>
            </a:r>
            <a:r>
              <a:rPr lang="en-US" u="sng" dirty="0"/>
              <a:t>Hotel Lobby &amp; Public Restroom</a:t>
            </a:r>
            <a:endParaRPr lang="en-US" u="sng" dirty="0" smtClean="0"/>
          </a:p>
          <a:p>
            <a:pPr marL="0" indent="0" algn="ctr">
              <a:spcBef>
                <a:spcPts val="0"/>
              </a:spcBef>
              <a:buNone/>
            </a:pPr>
            <a:endParaRPr lang="en-US" sz="1600" dirty="0"/>
          </a:p>
          <a:p>
            <a:pPr marL="0" indent="0" algn="ctr">
              <a:spcBef>
                <a:spcPts val="0"/>
              </a:spcBef>
              <a:buNone/>
            </a:pPr>
            <a:endParaRPr lang="en-US" sz="1600" dirty="0"/>
          </a:p>
          <a:p>
            <a:pPr algn="ctr"/>
            <a:endParaRPr lang="en-US" dirty="0"/>
          </a:p>
        </p:txBody>
      </p:sp>
    </p:spTree>
    <p:extLst>
      <p:ext uri="{BB962C8B-B14F-4D97-AF65-F5344CB8AC3E}">
        <p14:creationId xmlns:p14="http://schemas.microsoft.com/office/powerpoint/2010/main" val="123380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deptarch.files.wordpress.com/2017/07/zen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4818" y="365125"/>
            <a:ext cx="6442364" cy="644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1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s://deptarch.files.wordpress.com/2017/07/zen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0278" y="3689"/>
            <a:ext cx="10285140" cy="685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deptarch.files.wordpress.com/2017/07/zen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4994" y="59088"/>
            <a:ext cx="10202012" cy="679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55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deptarch.files.wordpress.com/2017/07/zen0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2946" y="0"/>
            <a:ext cx="11335818" cy="681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28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deptarch.files.wordpress.com/2017/07/zen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742" y="-1"/>
            <a:ext cx="11765805" cy="662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481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smtClean="0"/>
              <a:t>SunOne</a:t>
            </a:r>
            <a:r>
              <a:rPr lang="en-US" dirty="0" smtClean="0"/>
              <a:t/>
            </a:r>
            <a:br>
              <a:rPr lang="en-US" dirty="0" smtClean="0"/>
            </a:br>
            <a:r>
              <a:rPr lang="en-US" sz="2000" dirty="0" smtClean="0"/>
              <a:t>Bangkok, Thailand</a:t>
            </a:r>
            <a:br>
              <a:rPr lang="en-US" sz="2000" dirty="0" smtClean="0"/>
            </a:br>
            <a:r>
              <a:rPr lang="en-US" sz="2000" dirty="0" smtClean="0"/>
              <a:t>2009</a:t>
            </a:r>
            <a:br>
              <a:rPr lang="en-US" sz="2000" dirty="0" smtClean="0"/>
            </a:br>
            <a:endParaRPr lang="en-US" sz="2000" dirty="0"/>
          </a:p>
        </p:txBody>
      </p:sp>
      <p:sp>
        <p:nvSpPr>
          <p:cNvPr id="3" name="Content Placeholder 2"/>
          <p:cNvSpPr>
            <a:spLocks noGrp="1"/>
          </p:cNvSpPr>
          <p:nvPr>
            <p:ph idx="1"/>
          </p:nvPr>
        </p:nvSpPr>
        <p:spPr/>
        <p:txBody>
          <a:bodyPr/>
          <a:lstStyle/>
          <a:p>
            <a:r>
              <a:rPr lang="en-US" dirty="0" smtClean="0"/>
              <a:t>Located among a low-rise residential neighborhood, a new location for a software developer–SUNONE presents designers with a great challenge dealing with quality of living for existing residence and working condition for the new comer. </a:t>
            </a:r>
          </a:p>
          <a:p>
            <a:r>
              <a:rPr lang="en-US" dirty="0" smtClean="0"/>
              <a:t>In order to preserve serenity of an area, respect privacy for each residence and simultaneously create pleasing working environment for staffs, pattern of horizontal screening was introduced to the project. </a:t>
            </a:r>
          </a:p>
          <a:p>
            <a:r>
              <a:rPr lang="en-US" dirty="0" smtClean="0"/>
              <a:t>Not only does it create visual barrier between inside and outside; allowing no direct sight from inside to surrounding residence, but does it serve as light filter generating array of light quality for interior space.</a:t>
            </a:r>
            <a:endParaRPr lang="en-US" dirty="0"/>
          </a:p>
        </p:txBody>
      </p:sp>
    </p:spTree>
    <p:extLst>
      <p:ext uri="{BB962C8B-B14F-4D97-AF65-F5344CB8AC3E}">
        <p14:creationId xmlns:p14="http://schemas.microsoft.com/office/powerpoint/2010/main" val="2000612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main feature of an interior space is the design of interior screen that scattered throughout space. </a:t>
            </a:r>
          </a:p>
          <a:p>
            <a:r>
              <a:rPr lang="en-US" dirty="0" smtClean="0"/>
              <a:t>While exterior screen reflects technological character of company’s field of business, interior screen, on the opposite, directly reflects adventurous personality of the owner and staffs. Industrial material like colorful PVC strip curtain has been incorporated through the building to reflect energy and liveliness of these extreme-sport lovers. </a:t>
            </a:r>
          </a:p>
          <a:p>
            <a:r>
              <a:rPr lang="en-US" dirty="0" smtClean="0"/>
              <a:t>Besides operating as space divider and enclosure, this screen, with its transparency property, also functions as an indicator of an area’s privacy level. By using PVC strip curtains, openness and transparency of office space are maintained.</a:t>
            </a:r>
            <a:endParaRPr lang="en-US" dirty="0"/>
          </a:p>
        </p:txBody>
      </p:sp>
    </p:spTree>
    <p:extLst>
      <p:ext uri="{BB962C8B-B14F-4D97-AF65-F5344CB8AC3E}">
        <p14:creationId xmlns:p14="http://schemas.microsoft.com/office/powerpoint/2010/main" val="2080051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s://deptarch.files.wordpress.com/2017/07/sun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0"/>
            <a:ext cx="10113819" cy="693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876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deptarch.files.wordpress.com/2017/07/sun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1436" y="165284"/>
            <a:ext cx="9989128" cy="669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63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deptarch.files.wordpress.com/2017/07/sun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38326"/>
            <a:ext cx="10308724" cy="661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1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This set of interior images is presented with the intention of shaking you up, of energizing your thinking about interior space and interior components such as walls, floors, and ceilings. </a:t>
            </a:r>
          </a:p>
          <a:p>
            <a:endParaRPr lang="en-US" dirty="0"/>
          </a:p>
        </p:txBody>
      </p:sp>
    </p:spTree>
    <p:extLst>
      <p:ext uri="{BB962C8B-B14F-4D97-AF65-F5344CB8AC3E}">
        <p14:creationId xmlns:p14="http://schemas.microsoft.com/office/powerpoint/2010/main" val="84672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s://deptarch.files.wordpress.com/2017/07/sun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150" y="1027906"/>
            <a:ext cx="10921699" cy="541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57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ARCHSTUDIO</a:t>
            </a:r>
            <a:endParaRPr lang="en-US" dirty="0"/>
          </a:p>
        </p:txBody>
      </p:sp>
      <p:pic>
        <p:nvPicPr>
          <p:cNvPr id="16388" name="Picture 4" descr="http://archstudio.cn/upfiles/project/20170918121018_8640.gif?7006544165181651883727310491056106001501151026705541010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5160" y="1132896"/>
            <a:ext cx="7821679" cy="55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59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archstudio.cn/upfiles/project/20170918121021_3041.gif?610569185165496289425101010066710080105167101692701636101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4236" y="365125"/>
            <a:ext cx="9298564" cy="662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1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http://archstudio.cn/upfiles/project/20170918121027_5395.gif?108515998257302107936874312503381060106263101264534957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7691" y="124571"/>
            <a:ext cx="9656617" cy="687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96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archstudio.cn/upfiles/project/20170715151511_79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9927" y="0"/>
            <a:ext cx="9892145" cy="704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42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descr="http://archstudio.cn/upfiles/project/20170715151512_5418.jpg?210132141005627711001070951031610141056109910544505178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5118" y="263624"/>
            <a:ext cx="9261763" cy="659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5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http://archstudio.cn/upfiles/project/20170715151514_6569.jpg?256865152419687367107848701105911082781053109928509506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3672" y="0"/>
            <a:ext cx="9947564" cy="708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219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http://archstudio.cn/upfiles/project/20170715151518_3181.jpg?3671071003101386109001515419086109174626688277841082810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7582" y="-130021"/>
            <a:ext cx="10016836" cy="713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192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http://archstudio.cn/upfiles/project/20161010121002_6562.jpg?1044142908481452624026933045528004061104756881010104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9873" y="-135674"/>
            <a:ext cx="10072254" cy="717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71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http://archstudio.cn/upfiles/project/20161010121006_8906.jpg?684401023279034104942311670110534358101071299104443321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0"/>
            <a:ext cx="10210799" cy="727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hlinkClick r:id="rId2"/>
              </a:rPr>
              <a:t>Department of Architecture Co., Ltd.</a:t>
            </a:r>
            <a:br>
              <a:rPr lang="en-US" dirty="0" smtClean="0">
                <a:hlinkClick r:id="rId2"/>
              </a:rPr>
            </a:br>
            <a:r>
              <a:rPr lang="en-US" sz="2400" dirty="0" smtClean="0"/>
              <a:t>Hilton </a:t>
            </a:r>
            <a:r>
              <a:rPr lang="en-US" sz="2400" dirty="0" err="1" smtClean="0"/>
              <a:t>Pattaya</a:t>
            </a:r>
            <a:r>
              <a:rPr lang="en-US" sz="2400" dirty="0" smtClean="0"/>
              <a:t> : Lobby &amp; ‘Drift’ Bar</a:t>
            </a:r>
            <a:br>
              <a:rPr lang="en-US" sz="2400" dirty="0" smtClean="0"/>
            </a:br>
            <a:endParaRPr lang="en-US" sz="2400" dirty="0"/>
          </a:p>
        </p:txBody>
      </p:sp>
      <p:pic>
        <p:nvPicPr>
          <p:cNvPr id="1026" name="Picture 2" descr="https://deptarch.files.wordpress.com/2017/07/hlb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4662" y="1825625"/>
            <a:ext cx="87026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4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descr="http://archstudio.cn/upfiles/project/20161010121011_9531.jpg?80061022698818210362158853110979668100488581590161029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06301"/>
            <a:ext cx="10224653" cy="727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89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Interior Design Magazine </a:t>
            </a:r>
            <a:br>
              <a:rPr lang="en-US" dirty="0" smtClean="0"/>
            </a:br>
            <a:r>
              <a:rPr lang="en-US" b="1" dirty="0" smtClean="0"/>
              <a:t> </a:t>
            </a:r>
            <a:r>
              <a:rPr lang="en-US" sz="2400" dirty="0" smtClean="0">
                <a:hlinkClick r:id="rId2"/>
              </a:rPr>
              <a:t>Best of Year Awards Winners 2017</a:t>
            </a:r>
            <a:br>
              <a:rPr lang="en-US" sz="2400" dirty="0" smtClean="0">
                <a:hlinkClick r:id="rId2"/>
              </a:rPr>
            </a:br>
            <a:endParaRPr lang="en-US" sz="24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664274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Hotel lobby</a:t>
            </a:r>
            <a:endParaRPr lang="en-US" dirty="0"/>
          </a:p>
        </p:txBody>
      </p:sp>
      <p:pic>
        <p:nvPicPr>
          <p:cNvPr id="4" name="Content Placeholder 3"/>
          <p:cNvPicPr>
            <a:picLocks noGrp="1" noChangeAspect="1"/>
          </p:cNvPicPr>
          <p:nvPr>
            <p:ph idx="1"/>
          </p:nvPr>
        </p:nvPicPr>
        <p:blipFill>
          <a:blip r:embed="rId2"/>
          <a:srcRect l="-39373" r="-39373"/>
          <a:stretch>
            <a:fillRect/>
          </a:stretch>
        </p:blipFill>
        <p:spPr/>
      </p:pic>
    </p:spTree>
    <p:extLst>
      <p:ext uri="{BB962C8B-B14F-4D97-AF65-F5344CB8AC3E}">
        <p14:creationId xmlns:p14="http://schemas.microsoft.com/office/powerpoint/2010/main" val="2501354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5155" r="-45155"/>
          <a:stretch>
            <a:fillRect/>
          </a:stretch>
        </p:blipFill>
        <p:spPr>
          <a:xfrm>
            <a:off x="-1677268" y="365125"/>
            <a:ext cx="15057779" cy="6230884"/>
          </a:xfrm>
        </p:spPr>
      </p:pic>
    </p:spTree>
    <p:extLst>
      <p:ext uri="{BB962C8B-B14F-4D97-AF65-F5344CB8AC3E}">
        <p14:creationId xmlns:p14="http://schemas.microsoft.com/office/powerpoint/2010/main" val="592274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624" r="-40624"/>
          <a:stretch>
            <a:fillRect/>
          </a:stretch>
        </p:blipFill>
        <p:spPr>
          <a:xfrm>
            <a:off x="-1516969" y="365124"/>
            <a:ext cx="15690915" cy="6492875"/>
          </a:xfrm>
        </p:spPr>
      </p:pic>
    </p:spTree>
    <p:extLst>
      <p:ext uri="{BB962C8B-B14F-4D97-AF65-F5344CB8AC3E}">
        <p14:creationId xmlns:p14="http://schemas.microsoft.com/office/powerpoint/2010/main" val="1559760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8465" r="-28465"/>
          <a:stretch>
            <a:fillRect/>
          </a:stretch>
        </p:blipFill>
        <p:spPr>
          <a:xfrm>
            <a:off x="-1541630" y="365124"/>
            <a:ext cx="15266341" cy="6317187"/>
          </a:xfrm>
        </p:spPr>
      </p:pic>
    </p:spTree>
    <p:extLst>
      <p:ext uri="{BB962C8B-B14F-4D97-AF65-F5344CB8AC3E}">
        <p14:creationId xmlns:p14="http://schemas.microsoft.com/office/powerpoint/2010/main" val="3944809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624" r="-40624"/>
          <a:stretch>
            <a:fillRect/>
          </a:stretch>
        </p:blipFill>
        <p:spPr>
          <a:xfrm>
            <a:off x="-1171707" y="365125"/>
            <a:ext cx="14521474" cy="6008962"/>
          </a:xfrm>
        </p:spPr>
      </p:pic>
    </p:spTree>
    <p:extLst>
      <p:ext uri="{BB962C8B-B14F-4D97-AF65-F5344CB8AC3E}">
        <p14:creationId xmlns:p14="http://schemas.microsoft.com/office/powerpoint/2010/main" val="1292865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0476" r="-30476"/>
          <a:stretch>
            <a:fillRect/>
          </a:stretch>
        </p:blipFill>
        <p:spPr>
          <a:xfrm>
            <a:off x="-1738921" y="365125"/>
            <a:ext cx="15236547" cy="6304858"/>
          </a:xfrm>
        </p:spPr>
      </p:pic>
    </p:spTree>
    <p:extLst>
      <p:ext uri="{BB962C8B-B14F-4D97-AF65-F5344CB8AC3E}">
        <p14:creationId xmlns:p14="http://schemas.microsoft.com/office/powerpoint/2010/main" val="281200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 to grid”: a very, very useful design thought/tool/gesture</a:t>
            </a:r>
            <a:endParaRPr lang="en-US" dirty="0"/>
          </a:p>
        </p:txBody>
      </p:sp>
      <p:pic>
        <p:nvPicPr>
          <p:cNvPr id="6" name="Content Placeholder 5"/>
          <p:cNvPicPr>
            <a:picLocks noGrp="1" noChangeAspect="1"/>
          </p:cNvPicPr>
          <p:nvPr>
            <p:ph idx="1"/>
          </p:nvPr>
        </p:nvPicPr>
        <p:blipFill>
          <a:blip r:embed="rId2"/>
          <a:srcRect l="-29150" r="-29150"/>
          <a:stretch>
            <a:fillRect/>
          </a:stretch>
        </p:blipFill>
        <p:spPr/>
      </p:pic>
    </p:spTree>
    <p:extLst>
      <p:ext uri="{BB962C8B-B14F-4D97-AF65-F5344CB8AC3E}">
        <p14:creationId xmlns:p14="http://schemas.microsoft.com/office/powerpoint/2010/main" val="2475418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5700" r="-105700"/>
          <a:stretch>
            <a:fillRect/>
          </a:stretch>
        </p:blipFill>
        <p:spPr>
          <a:xfrm>
            <a:off x="-1923882" y="254163"/>
            <a:ext cx="15690915" cy="6492875"/>
          </a:xfrm>
        </p:spPr>
      </p:pic>
    </p:spTree>
    <p:extLst>
      <p:ext uri="{BB962C8B-B14F-4D97-AF65-F5344CB8AC3E}">
        <p14:creationId xmlns:p14="http://schemas.microsoft.com/office/powerpoint/2010/main" val="410695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Hilton </a:t>
            </a:r>
            <a:r>
              <a:rPr lang="en-US" dirty="0" err="1" smtClean="0"/>
              <a:t>Pattaya</a:t>
            </a:r>
            <a:r>
              <a:rPr lang="en-US" dirty="0" smtClean="0"/>
              <a:t> : Lobby &amp; ‘Drift’ Bar</a:t>
            </a:r>
            <a:endParaRPr lang="en-US" dirty="0"/>
          </a:p>
        </p:txBody>
      </p:sp>
      <p:sp>
        <p:nvSpPr>
          <p:cNvPr id="3" name="Content Placeholder 2"/>
          <p:cNvSpPr>
            <a:spLocks noGrp="1"/>
          </p:cNvSpPr>
          <p:nvPr>
            <p:ph idx="1"/>
          </p:nvPr>
        </p:nvSpPr>
        <p:spPr/>
        <p:txBody>
          <a:bodyPr/>
          <a:lstStyle/>
          <a:p>
            <a:r>
              <a:rPr lang="en-US" dirty="0" smtClean="0"/>
              <a:t>The space for the hotel lobby and bar occupies the 16th floor, high above the bustle of </a:t>
            </a:r>
            <a:r>
              <a:rPr lang="en-US" dirty="0" err="1" smtClean="0"/>
              <a:t>Pattaya</a:t>
            </a:r>
            <a:r>
              <a:rPr lang="en-US" dirty="0" smtClean="0"/>
              <a:t> beach below. </a:t>
            </a:r>
          </a:p>
          <a:p>
            <a:r>
              <a:rPr lang="en-US" dirty="0" smtClean="0"/>
              <a:t>Upon entering the space from one end, as elevator doors open, one would enter a spacious lobby area. </a:t>
            </a:r>
          </a:p>
          <a:p>
            <a:r>
              <a:rPr lang="en-US" dirty="0" smtClean="0"/>
              <a:t>The architectural intervention to the entire ceiling plane, with its dynamic wave lines, leads the movement of the visitors towards the seafront beyond. </a:t>
            </a:r>
          </a:p>
          <a:p>
            <a:r>
              <a:rPr lang="en-US" dirty="0" smtClean="0"/>
              <a:t>The fabric installation on the ceiling becomes a main feature in the space while simple elements on the ground provide a tranquil atmosphere.</a:t>
            </a:r>
            <a:endParaRPr lang="en-US" dirty="0"/>
          </a:p>
        </p:txBody>
      </p:sp>
    </p:spTree>
    <p:extLst>
      <p:ext uri="{BB962C8B-B14F-4D97-AF65-F5344CB8AC3E}">
        <p14:creationId xmlns:p14="http://schemas.microsoft.com/office/powerpoint/2010/main" val="608011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7968" r="-17968"/>
          <a:stretch>
            <a:fillRect/>
          </a:stretch>
        </p:blipFill>
        <p:spPr>
          <a:xfrm>
            <a:off x="-1221029" y="365125"/>
            <a:ext cx="14432090" cy="5971975"/>
          </a:xfrm>
        </p:spPr>
      </p:pic>
    </p:spTree>
    <p:extLst>
      <p:ext uri="{BB962C8B-B14F-4D97-AF65-F5344CB8AC3E}">
        <p14:creationId xmlns:p14="http://schemas.microsoft.com/office/powerpoint/2010/main" val="3424424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0476" r="-30476"/>
          <a:stretch>
            <a:fillRect/>
          </a:stretch>
        </p:blipFill>
        <p:spPr>
          <a:xfrm>
            <a:off x="-1701929" y="266492"/>
            <a:ext cx="15690915" cy="6492875"/>
          </a:xfrm>
        </p:spPr>
      </p:pic>
    </p:spTree>
    <p:extLst>
      <p:ext uri="{BB962C8B-B14F-4D97-AF65-F5344CB8AC3E}">
        <p14:creationId xmlns:p14="http://schemas.microsoft.com/office/powerpoint/2010/main" val="2844174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restrooms in hotels</a:t>
            </a:r>
            <a:endParaRPr lang="en-US" dirty="0"/>
          </a:p>
        </p:txBody>
      </p:sp>
      <p:pic>
        <p:nvPicPr>
          <p:cNvPr id="4" name="Content Placeholder 3"/>
          <p:cNvPicPr>
            <a:picLocks noGrp="1" noChangeAspect="1"/>
          </p:cNvPicPr>
          <p:nvPr>
            <p:ph idx="1"/>
          </p:nvPr>
        </p:nvPicPr>
        <p:blipFill>
          <a:blip r:embed="rId2"/>
          <a:srcRect l="-34606" r="-34606"/>
          <a:stretch>
            <a:fillRect/>
          </a:stretch>
        </p:blipFill>
        <p:spPr/>
      </p:pic>
    </p:spTree>
    <p:extLst>
      <p:ext uri="{BB962C8B-B14F-4D97-AF65-F5344CB8AC3E}">
        <p14:creationId xmlns:p14="http://schemas.microsoft.com/office/powerpoint/2010/main" val="334761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624" r="-40624"/>
          <a:stretch>
            <a:fillRect/>
          </a:stretch>
        </p:blipFill>
        <p:spPr>
          <a:xfrm>
            <a:off x="-1529299" y="365124"/>
            <a:ext cx="15266341" cy="6317187"/>
          </a:xfrm>
        </p:spPr>
      </p:pic>
    </p:spTree>
    <p:extLst>
      <p:ext uri="{BB962C8B-B14F-4D97-AF65-F5344CB8AC3E}">
        <p14:creationId xmlns:p14="http://schemas.microsoft.com/office/powerpoint/2010/main" val="4223874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624" r="-40624"/>
          <a:stretch>
            <a:fillRect/>
          </a:stretch>
        </p:blipFill>
        <p:spPr>
          <a:xfrm>
            <a:off x="-1516969" y="365124"/>
            <a:ext cx="15690915" cy="6492875"/>
          </a:xfrm>
        </p:spPr>
      </p:pic>
    </p:spTree>
    <p:extLst>
      <p:ext uri="{BB962C8B-B14F-4D97-AF65-F5344CB8AC3E}">
        <p14:creationId xmlns:p14="http://schemas.microsoft.com/office/powerpoint/2010/main" val="2121572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 to grid!</a:t>
            </a:r>
            <a:endParaRPr lang="en-US" dirty="0"/>
          </a:p>
        </p:txBody>
      </p:sp>
      <p:pic>
        <p:nvPicPr>
          <p:cNvPr id="4" name="Content Placeholder 3"/>
          <p:cNvPicPr>
            <a:picLocks noGrp="1" noChangeAspect="1"/>
          </p:cNvPicPr>
          <p:nvPr>
            <p:ph idx="1"/>
          </p:nvPr>
        </p:nvPicPr>
        <p:blipFill>
          <a:blip r:embed="rId2"/>
          <a:srcRect l="-30445" r="-30445"/>
          <a:stretch>
            <a:fillRect/>
          </a:stretch>
        </p:blipFill>
        <p:spPr/>
      </p:pic>
    </p:spTree>
    <p:extLst>
      <p:ext uri="{BB962C8B-B14F-4D97-AF65-F5344CB8AC3E}">
        <p14:creationId xmlns:p14="http://schemas.microsoft.com/office/powerpoint/2010/main" val="706765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 to grid!</a:t>
            </a:r>
            <a:endParaRPr lang="en-US" dirty="0"/>
          </a:p>
        </p:txBody>
      </p:sp>
      <p:pic>
        <p:nvPicPr>
          <p:cNvPr id="4" name="Content Placeholder 3"/>
          <p:cNvPicPr>
            <a:picLocks noGrp="1" noChangeAspect="1"/>
          </p:cNvPicPr>
          <p:nvPr>
            <p:ph idx="1"/>
          </p:nvPr>
        </p:nvPicPr>
        <p:blipFill>
          <a:blip r:embed="rId2"/>
          <a:srcRect l="-30002" r="-30002"/>
          <a:stretch>
            <a:fillRect/>
          </a:stretch>
        </p:blipFill>
        <p:spPr/>
      </p:pic>
    </p:spTree>
    <p:extLst>
      <p:ext uri="{BB962C8B-B14F-4D97-AF65-F5344CB8AC3E}">
        <p14:creationId xmlns:p14="http://schemas.microsoft.com/office/powerpoint/2010/main" val="1477240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2512" r="-42512"/>
          <a:stretch>
            <a:fillRect/>
          </a:stretch>
        </p:blipFill>
        <p:spPr>
          <a:xfrm>
            <a:off x="-1677267" y="365124"/>
            <a:ext cx="15385520" cy="6366503"/>
          </a:xfrm>
        </p:spPr>
      </p:pic>
    </p:spTree>
    <p:extLst>
      <p:ext uri="{BB962C8B-B14F-4D97-AF65-F5344CB8AC3E}">
        <p14:creationId xmlns:p14="http://schemas.microsoft.com/office/powerpoint/2010/main" val="4052577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624" r="-40624"/>
          <a:stretch>
            <a:fillRect/>
          </a:stretch>
        </p:blipFill>
        <p:spPr>
          <a:xfrm>
            <a:off x="-1529298" y="365125"/>
            <a:ext cx="15355726" cy="6354174"/>
          </a:xfrm>
        </p:spPr>
      </p:pic>
    </p:spTree>
    <p:extLst>
      <p:ext uri="{BB962C8B-B14F-4D97-AF65-F5344CB8AC3E}">
        <p14:creationId xmlns:p14="http://schemas.microsoft.com/office/powerpoint/2010/main" val="2464517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following ‘small spaces’ are from:</a:t>
            </a:r>
            <a:br>
              <a:rPr lang="en-US" dirty="0" smtClean="0"/>
            </a:br>
            <a:r>
              <a:rPr lang="en-US" dirty="0" smtClean="0"/>
              <a:t/>
            </a:r>
            <a:br>
              <a:rPr lang="en-US" dirty="0" smtClean="0"/>
            </a:br>
            <a:r>
              <a:rPr lang="en-US" sz="2000" dirty="0">
                <a:hlinkClick r:id="rId2"/>
              </a:rPr>
              <a:t>50 Small Studio Apartment Design Ideas (2019) – Modern, Tiny &amp; Clever </a:t>
            </a:r>
            <a:r>
              <a:rPr lang="en-US" sz="2000" dirty="0"/>
              <a:t/>
            </a:r>
            <a:br>
              <a:rPr lang="en-US" sz="2000" dirty="0"/>
            </a:br>
            <a:endParaRPr lang="en-US" sz="2000" dirty="0"/>
          </a:p>
        </p:txBody>
      </p:sp>
      <p:sp>
        <p:nvSpPr>
          <p:cNvPr id="3" name="Content Placeholder 2"/>
          <p:cNvSpPr>
            <a:spLocks noGrp="1"/>
          </p:cNvSpPr>
          <p:nvPr>
            <p:ph idx="1"/>
          </p:nvPr>
        </p:nvSpPr>
        <p:spPr>
          <a:xfrm>
            <a:off x="3028122" y="2190750"/>
            <a:ext cx="13559246" cy="4788325"/>
          </a:xfrm>
        </p:spPr>
        <p:txBody>
          <a:bodyPr/>
          <a:lstStyle/>
          <a:p>
            <a:endParaRPr lang="en-US" dirty="0"/>
          </a:p>
          <a:p>
            <a:endParaRPr lang="en-US" dirty="0"/>
          </a:p>
        </p:txBody>
      </p:sp>
      <p:pic>
        <p:nvPicPr>
          <p:cNvPr id="1026" name="Picture 2" descr="https://cdn.interiorzine.com/wp-content/uploads/2017/11/elevate-the-bed-to-active-spaciousness-for-very-small-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722" y="1690688"/>
            <a:ext cx="6824870" cy="510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19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deptarch.files.wordpress.com/2017/07/hlb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5940" y="1825625"/>
            <a:ext cx="782011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253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cdn.interiorzine.com/wp-content/uploads/2017/11/bed-in-red-box-small-studio-apartme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0491" y="365125"/>
            <a:ext cx="9631017" cy="641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1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cdn.interiorzine.com/wp-content/uploads/2017/11/saving-space-with-suspended-bedroo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9361" y="365125"/>
            <a:ext cx="8173278" cy="645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456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cdn.interiorzine.com/wp-content/uploads/2017/11/metal-mesh-panels-separat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830" y="365125"/>
            <a:ext cx="5496339" cy="641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150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cdn.interiorzine.com/wp-content/uploads/2017/11/movable-wall-with-folding-wall-bed-for-tiny-apartmen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88634" y="365125"/>
            <a:ext cx="5522843" cy="644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95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cdn.vox-cdn.com/thumbor/j2CSAnVznqb2SDQz-nGlQuRnrzw=/0x0:660x440/1200x800/filters:focal(278x168:382x272)/cdn.vox-cdn.com/uploads/chorus_image/image/61217171/5to1-006lead-thumb.0.149377412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4360" y="389147"/>
            <a:ext cx="9703279" cy="646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518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rendy Idea Best Room Dividers Archite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1552" y="365125"/>
            <a:ext cx="8888896" cy="642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50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xtraordinary Inspiration Best Room Dividers Archite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7332" y="365125"/>
            <a:ext cx="3595433" cy="639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66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martness Design Best Room Dividers Archite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8540" y="365125"/>
            <a:ext cx="5050330" cy="642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638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eachy Best Room Dividers Archite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365124"/>
            <a:ext cx="11542889"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484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ome-decor-interior-decorating-eas-home-design-living-room-picture-interior-decorating-ideas-modern-ro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341634" cy="646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0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deptarch.files.wordpress.com/2017/07/hlb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4662" y="1825625"/>
            <a:ext cx="87026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0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odern-Interior-Design-9-Modern-Interior-Desig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4913" y="383695"/>
            <a:ext cx="10358887" cy="647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213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e bedrooms arerearranged on the first level to accomodate the living space andter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1447" y="365125"/>
            <a:ext cx="10169106" cy="645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142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e ground floor has several lobby spaces intended to create public venues for unit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854" y="331983"/>
            <a:ext cx="9772291" cy="652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70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ne of the few orthogonal moments in the center, a vertical curtainwall system,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7603" y="339652"/>
            <a:ext cx="5636793" cy="651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853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1.bp.blogspot.com/-X1dJwr1QJuI/UPzjhb7M7qI/AAAAAAAABr4/bIAvfdf65Xs/s16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4"/>
            <a:ext cx="10993226"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03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s://1aike31wshtt3k0e9u2nxtwz-wpengine.netdna-ssl.com/wp-content/uploads/2008/11/niel-barret-store_toky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6642" y="365125"/>
            <a:ext cx="7546701" cy="648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482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https://1aike31wshtt3k0e9u2nxtwz-wpengine.netdna-ssl.com/wp-content/uploads/2008/11/niel-barret-store_tokyo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6383" y="365125"/>
            <a:ext cx="4936296" cy="659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1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deptarch.files.wordpress.com/2017/07/hlb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8996" y="1825625"/>
            <a:ext cx="979400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74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deptarch.files.wordpress.com/2017/07/hlb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1331" y="1825625"/>
            <a:ext cx="6529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1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Zense</a:t>
            </a:r>
            <a:r>
              <a:rPr lang="en-US" dirty="0" smtClean="0"/>
              <a:t> Restaurant</a:t>
            </a:r>
            <a:br>
              <a:rPr lang="en-US" dirty="0" smtClean="0"/>
            </a:br>
            <a:endParaRPr lang="en-US" dirty="0"/>
          </a:p>
        </p:txBody>
      </p:sp>
      <p:sp>
        <p:nvSpPr>
          <p:cNvPr id="3" name="Content Placeholder 2"/>
          <p:cNvSpPr>
            <a:spLocks noGrp="1"/>
          </p:cNvSpPr>
          <p:nvPr>
            <p:ph idx="1"/>
          </p:nvPr>
        </p:nvSpPr>
        <p:spPr/>
        <p:txBody>
          <a:bodyPr/>
          <a:lstStyle/>
          <a:p>
            <a:r>
              <a:rPr lang="en-US" dirty="0" smtClean="0"/>
              <a:t>To reflect character of the project owner, ZEN Department Store, we introduce the dynamic world of fashion in the static domain of architecture, by adapting aesthetic and technique of pleating fabric into architectural elements and function. </a:t>
            </a:r>
          </a:p>
          <a:p>
            <a:r>
              <a:rPr lang="en-US" dirty="0" smtClean="0"/>
              <a:t>In interior space, pleating elements are found throughout; from pleating stairs and railing, pleating seating, pleating performing stage, to pleating roof planes over show kitchens. </a:t>
            </a:r>
          </a:p>
          <a:p>
            <a:r>
              <a:rPr lang="en-US" dirty="0" smtClean="0"/>
              <a:t>To create energetic flow of the space and to obscure all piping underneath exposed ceiling slab, pleating planes of fine steel lines were added as floating planes below ceiling. These planes are also applied in floating dining pavilions which give such a unique picture frame to Bangkok city skyline.</a:t>
            </a:r>
            <a:endParaRPr lang="en-US" dirty="0"/>
          </a:p>
        </p:txBody>
      </p:sp>
    </p:spTree>
    <p:extLst>
      <p:ext uri="{BB962C8B-B14F-4D97-AF65-F5344CB8AC3E}">
        <p14:creationId xmlns:p14="http://schemas.microsoft.com/office/powerpoint/2010/main" val="1736012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546</Words>
  <Application>Microsoft Macintosh PowerPoint</Application>
  <PresentationFormat>Custom</PresentationFormat>
  <Paragraphs>38</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ART 2620, Interior Architecture Studio II Spring Semester:  Second Half 2019 Grover Center W327 Tuesday &amp; Thursday 1:30 – 4:20PM</vt:lpstr>
      <vt:lpstr>PowerPoint Presentation</vt:lpstr>
      <vt:lpstr>Department of Architecture Co., Ltd. Hilton Pattaya : Lobby &amp; ‘Drift’ Bar </vt:lpstr>
      <vt:lpstr>Hilton Pattaya : Lobby &amp; ‘Drift’ Bar</vt:lpstr>
      <vt:lpstr>PowerPoint Presentation</vt:lpstr>
      <vt:lpstr>PowerPoint Presentation</vt:lpstr>
      <vt:lpstr>PowerPoint Presentation</vt:lpstr>
      <vt:lpstr>PowerPoint Presentation</vt:lpstr>
      <vt:lpstr>Zense Restaurant </vt:lpstr>
      <vt:lpstr>PowerPoint Presentation</vt:lpstr>
      <vt:lpstr>PowerPoint Presentation</vt:lpstr>
      <vt:lpstr>PowerPoint Presentation</vt:lpstr>
      <vt:lpstr>PowerPoint Presentation</vt:lpstr>
      <vt:lpstr>PowerPoint Presentation</vt:lpstr>
      <vt:lpstr>SunOne Bangkok, Thailand 2009 </vt:lpstr>
      <vt:lpstr>PowerPoint Presentation</vt:lpstr>
      <vt:lpstr>PowerPoint Presentation</vt:lpstr>
      <vt:lpstr>PowerPoint Presentation</vt:lpstr>
      <vt:lpstr>PowerPoint Presentation</vt:lpstr>
      <vt:lpstr>PowerPoint Presentation</vt:lpstr>
      <vt:lpstr>ARCHSTUDIO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Interior Design Magazine   Best of Year Awards Winners 2017 </vt:lpstr>
      <vt:lpstr>Hotel lobby</vt:lpstr>
      <vt:lpstr>PowerPoint Presentation</vt:lpstr>
      <vt:lpstr>PowerPoint Presentation</vt:lpstr>
      <vt:lpstr>PowerPoint Presentation</vt:lpstr>
      <vt:lpstr>PowerPoint Presentation</vt:lpstr>
      <vt:lpstr>PowerPoint Presentation</vt:lpstr>
      <vt:lpstr>“snap to grid”: a very, very useful design thought/tool/gesture</vt:lpstr>
      <vt:lpstr>PowerPoint Presentation</vt:lpstr>
      <vt:lpstr>PowerPoint Presentation</vt:lpstr>
      <vt:lpstr>PowerPoint Presentation</vt:lpstr>
      <vt:lpstr>Public restrooms in hotels</vt:lpstr>
      <vt:lpstr>PowerPoint Presentation</vt:lpstr>
      <vt:lpstr>PowerPoint Presentation</vt:lpstr>
      <vt:lpstr>snap to grid!</vt:lpstr>
      <vt:lpstr>snap to grid!</vt:lpstr>
      <vt:lpstr>PowerPoint Presentation</vt:lpstr>
      <vt:lpstr>PowerPoint Presentation</vt:lpstr>
      <vt:lpstr>The following ‘small spaces’ are from:  50 Small Studio Apartment Design Ideas (2019) – Modern, Tiny &amp; Clever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Ziff, Matthew</dc:creator>
  <cp:lastModifiedBy>Ohio User</cp:lastModifiedBy>
  <cp:revision>49</cp:revision>
  <dcterms:created xsi:type="dcterms:W3CDTF">2018-03-19T01:08:36Z</dcterms:created>
  <dcterms:modified xsi:type="dcterms:W3CDTF">2019-03-26T16:43:22Z</dcterms:modified>
</cp:coreProperties>
</file>